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4"/>
  </p:sldMasterIdLst>
  <p:notesMasterIdLst>
    <p:notesMasterId r:id="rId36"/>
  </p:notesMasterIdLst>
  <p:sldIdLst>
    <p:sldId id="256" r:id="rId5"/>
    <p:sldId id="258" r:id="rId6"/>
    <p:sldId id="288" r:id="rId7"/>
    <p:sldId id="308" r:id="rId8"/>
    <p:sldId id="289" r:id="rId9"/>
    <p:sldId id="290" r:id="rId10"/>
    <p:sldId id="291" r:id="rId11"/>
    <p:sldId id="292" r:id="rId12"/>
    <p:sldId id="304" r:id="rId13"/>
    <p:sldId id="307" r:id="rId14"/>
    <p:sldId id="294" r:id="rId15"/>
    <p:sldId id="295" r:id="rId16"/>
    <p:sldId id="296" r:id="rId17"/>
    <p:sldId id="297" r:id="rId18"/>
    <p:sldId id="299" r:id="rId19"/>
    <p:sldId id="300" r:id="rId20"/>
    <p:sldId id="301" r:id="rId21"/>
    <p:sldId id="302" r:id="rId22"/>
    <p:sldId id="303" r:id="rId23"/>
    <p:sldId id="310" r:id="rId24"/>
    <p:sldId id="311" r:id="rId25"/>
    <p:sldId id="312" r:id="rId26"/>
    <p:sldId id="313" r:id="rId27"/>
    <p:sldId id="316" r:id="rId28"/>
    <p:sldId id="314" r:id="rId29"/>
    <p:sldId id="315" r:id="rId30"/>
    <p:sldId id="317" r:id="rId31"/>
    <p:sldId id="318" r:id="rId32"/>
    <p:sldId id="319" r:id="rId33"/>
    <p:sldId id="298" r:id="rId34"/>
    <p:sldId id="309" r:id="rId35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verdana" panose="020B0604030504040204" pitchFamily="34" charset="0"/>
      <p:regular r:id="rId45"/>
      <p:bold r:id="rId46"/>
      <p:italic r:id="rId47"/>
      <p:boldItalic r:id="rId48"/>
    </p:embeddedFont>
    <p:embeddedFont>
      <p:font typeface="verdana" panose="020B060403050404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33CC"/>
    <a:srgbClr val="FF0066"/>
    <a:srgbClr val="0000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021871-AF00-4BC3-9925-2E3E40F29EDF}" v="1" dt="2023-03-12T06:47:41.184"/>
    <p1510:client id="{D98524B9-2220-4F68-841B-F6EEEFF8FC80}" v="2" dt="2023-03-13T05:33:23.950"/>
  </p1510:revLst>
</p1510:revInfo>
</file>

<file path=ppt/tableStyles.xml><?xml version="1.0" encoding="utf-8"?>
<a:tblStyleLst xmlns:a="http://schemas.openxmlformats.org/drawingml/2006/main" def="{3A88AAB8-05BE-4719-900D-DC6FD972DB07}">
  <a:tblStyle styleId="{3A88AAB8-05BE-4719-900D-DC6FD972DB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INAM BARBHAYA-57498210010" userId="S::57498210010@svkmmumbai.onmicrosoft.com::dbd31842-4181-4675-9893-b81c8ad65b23" providerId="AD" clId="Web-{D98524B9-2220-4F68-841B-F6EEEFF8FC80}"/>
    <pc:docChg chg="modSld">
      <pc:chgData name="JAINAM BARBHAYA-57498210010" userId="S::57498210010@svkmmumbai.onmicrosoft.com::dbd31842-4181-4675-9893-b81c8ad65b23" providerId="AD" clId="Web-{D98524B9-2220-4F68-841B-F6EEEFF8FC80}" dt="2023-03-13T05:33:23.950" v="1" actId="14100"/>
      <pc:docMkLst>
        <pc:docMk/>
      </pc:docMkLst>
      <pc:sldChg chg="modSp">
        <pc:chgData name="JAINAM BARBHAYA-57498210010" userId="S::57498210010@svkmmumbai.onmicrosoft.com::dbd31842-4181-4675-9893-b81c8ad65b23" providerId="AD" clId="Web-{D98524B9-2220-4F68-841B-F6EEEFF8FC80}" dt="2023-03-13T05:33:23.950" v="1" actId="14100"/>
        <pc:sldMkLst>
          <pc:docMk/>
          <pc:sldMk cId="0" sldId="256"/>
        </pc:sldMkLst>
        <pc:spChg chg="mod">
          <ac:chgData name="JAINAM BARBHAYA-57498210010" userId="S::57498210010@svkmmumbai.onmicrosoft.com::dbd31842-4181-4675-9893-b81c8ad65b23" providerId="AD" clId="Web-{D98524B9-2220-4F68-841B-F6EEEFF8FC80}" dt="2023-03-13T05:33:23.950" v="1" actId="14100"/>
          <ac:spMkLst>
            <pc:docMk/>
            <pc:sldMk cId="0" sldId="256"/>
            <ac:spMk id="61" creationId="{00000000-0000-0000-0000-000000000000}"/>
          </ac:spMkLst>
        </pc:spChg>
      </pc:sldChg>
    </pc:docChg>
  </pc:docChgLst>
  <pc:docChgLst>
    <pc:chgData name="ZINEERA KAZI - 57498220057" userId="S::zineera.kazi057@svkmmumbai.onmicrosoft.com::496ae705-e10f-41a3-a1c0-748cf65f67f6" providerId="AD" clId="Web-{A8021871-AF00-4BC3-9925-2E3E40F29EDF}"/>
    <pc:docChg chg="modSld">
      <pc:chgData name="ZINEERA KAZI - 57498220057" userId="S::zineera.kazi057@svkmmumbai.onmicrosoft.com::496ae705-e10f-41a3-a1c0-748cf65f67f6" providerId="AD" clId="Web-{A8021871-AF00-4BC3-9925-2E3E40F29EDF}" dt="2023-03-12T06:47:41.184" v="0" actId="1076"/>
      <pc:docMkLst>
        <pc:docMk/>
      </pc:docMkLst>
      <pc:sldChg chg="modSp">
        <pc:chgData name="ZINEERA KAZI - 57498220057" userId="S::zineera.kazi057@svkmmumbai.onmicrosoft.com::496ae705-e10f-41a3-a1c0-748cf65f67f6" providerId="AD" clId="Web-{A8021871-AF00-4BC3-9925-2E3E40F29EDF}" dt="2023-03-12T06:47:41.184" v="0" actId="1076"/>
        <pc:sldMkLst>
          <pc:docMk/>
          <pc:sldMk cId="3982249233" sldId="291"/>
        </pc:sldMkLst>
        <pc:spChg chg="mod">
          <ac:chgData name="ZINEERA KAZI - 57498220057" userId="S::zineera.kazi057@svkmmumbai.onmicrosoft.com::496ae705-e10f-41a3-a1c0-748cf65f67f6" providerId="AD" clId="Web-{A8021871-AF00-4BC3-9925-2E3E40F29EDF}" dt="2023-03-12T06:47:41.184" v="0" actId="1076"/>
          <ac:spMkLst>
            <pc:docMk/>
            <pc:sldMk cId="3982249233" sldId="291"/>
            <ac:spMk id="5" creationId="{ACB3535E-FAC8-48D9-A38C-0446EDB9382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357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6289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4160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5050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2806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1273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0885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708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4486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6216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559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348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354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14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3404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1290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461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0132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aemelia_icons.png"/>
          <p:cNvPicPr preferRelativeResize="0"/>
          <p:nvPr/>
        </p:nvPicPr>
        <p:blipFill rotWithShape="1">
          <a:blip r:embed="rId2">
            <a:alphaModFix amt="40000"/>
          </a:blip>
          <a:srcRect t="30860" b="30860"/>
          <a:stretch/>
        </p:blipFill>
        <p:spPr>
          <a:xfrm>
            <a:off x="0" y="-2"/>
            <a:ext cx="9144000" cy="19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786525" y="1968875"/>
            <a:ext cx="5859600" cy="27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aemelia_icons.png"/>
          <p:cNvPicPr preferRelativeResize="0"/>
          <p:nvPr/>
        </p:nvPicPr>
        <p:blipFill rotWithShape="1">
          <a:blip r:embed="rId2">
            <a:alphaModFix amt="20000"/>
          </a:blip>
          <a:srcRect t="30860" b="30860"/>
          <a:stretch/>
        </p:blipFill>
        <p:spPr>
          <a:xfrm>
            <a:off x="0" y="-2"/>
            <a:ext cx="9144000" cy="19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970175" y="3107350"/>
            <a:ext cx="5792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970175" y="3906852"/>
            <a:ext cx="5792700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</a:defRPr>
            </a:lvl1pPr>
            <a:lvl2pPr lvl="1">
              <a:buNone/>
              <a:defRPr>
                <a:solidFill>
                  <a:schemeClr val="accent3"/>
                </a:solidFill>
              </a:defRPr>
            </a:lvl2pPr>
            <a:lvl3pPr lvl="2">
              <a:buNone/>
              <a:defRPr>
                <a:solidFill>
                  <a:schemeClr val="accent3"/>
                </a:solidFill>
              </a:defRPr>
            </a:lvl3pPr>
            <a:lvl4pPr lvl="3">
              <a:buNone/>
              <a:defRPr>
                <a:solidFill>
                  <a:schemeClr val="accent3"/>
                </a:solidFill>
              </a:defRPr>
            </a:lvl4pPr>
            <a:lvl5pPr lvl="4">
              <a:buNone/>
              <a:defRPr>
                <a:solidFill>
                  <a:schemeClr val="accent3"/>
                </a:solidFill>
              </a:defRPr>
            </a:lvl5pPr>
            <a:lvl6pPr lvl="5">
              <a:buNone/>
              <a:defRPr>
                <a:solidFill>
                  <a:schemeClr val="accent3"/>
                </a:solidFill>
              </a:defRPr>
            </a:lvl6pPr>
            <a:lvl7pPr lvl="6">
              <a:buNone/>
              <a:defRPr>
                <a:solidFill>
                  <a:schemeClr val="accent3"/>
                </a:solidFill>
              </a:defRPr>
            </a:lvl7pPr>
            <a:lvl8pPr lvl="7">
              <a:buNone/>
              <a:defRPr>
                <a:solidFill>
                  <a:schemeClr val="accent3"/>
                </a:solidFill>
              </a:defRPr>
            </a:lvl8pPr>
            <a:lvl9pPr lvl="8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accen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 descr="aemelia_icons.png"/>
          <p:cNvPicPr preferRelativeResize="0"/>
          <p:nvPr/>
        </p:nvPicPr>
        <p:blipFill rotWithShape="1">
          <a:blip r:embed="rId2">
            <a:alphaModFix amt="20000"/>
          </a:blip>
          <a:srcRect l="38542" r="38544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2544225" y="297367"/>
            <a:ext cx="2981400" cy="46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5705276" y="297367"/>
            <a:ext cx="2981400" cy="46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874625" y="484600"/>
            <a:ext cx="5562000" cy="42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anish_ratilal2002@yahoo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disadvantages-of-python/" TargetMode="External"/><Relationship Id="rId2" Type="http://schemas.openxmlformats.org/officeDocument/2006/relationships/hyperlink" Target="https://www.javatpoint.com/python-tutorial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classification-of-programming-languag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>
            <a:off x="484048" y="3212354"/>
            <a:ext cx="8002061" cy="77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Introduction to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9F6D8B-EC0C-460E-B14B-24D653A3C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627" y="3524206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465292" y="2946568"/>
            <a:ext cx="8213415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>
              <a:buClr>
                <a:schemeClr val="dk1"/>
              </a:buClr>
              <a:buSzPts val="4800"/>
            </a:pPr>
            <a:r>
              <a:rPr lang="en" sz="2800" b="1" dirty="0">
                <a:solidFill>
                  <a:schemeClr val="dk1"/>
                </a:solidFill>
                <a:latin typeface="Montserrat"/>
                <a:sym typeface="Montserrat"/>
              </a:rPr>
              <a:t>Downloading, Installing and configuring Python on Windows</a:t>
            </a:r>
            <a:endParaRPr sz="2800" b="1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0209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0" y="1837669"/>
            <a:ext cx="2411427" cy="469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Download</a:t>
            </a:r>
            <a:endParaRPr sz="2200" dirty="0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4BEAE-46C3-49D7-83A2-6BA87B62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48" y="104259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83ABB1-88D9-4B1B-8A90-A24313D5E3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0" t="8495" r="44337" b="12370"/>
          <a:stretch/>
        </p:blipFill>
        <p:spPr>
          <a:xfrm>
            <a:off x="2158333" y="603345"/>
            <a:ext cx="6848101" cy="41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1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0" y="1837669"/>
            <a:ext cx="2411427" cy="469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Download</a:t>
            </a:r>
            <a:endParaRPr sz="2200" dirty="0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4BEAE-46C3-49D7-83A2-6BA87B62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48" y="104259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EFF63B-54A4-4A45-AF82-853E255B08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10" t="8811" r="20531" b="27315"/>
          <a:stretch/>
        </p:blipFill>
        <p:spPr>
          <a:xfrm>
            <a:off x="2201034" y="413844"/>
            <a:ext cx="6781126" cy="37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85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0" y="1837669"/>
            <a:ext cx="2411427" cy="469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Installation</a:t>
            </a:r>
            <a:endParaRPr sz="2200" dirty="0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4BEAE-46C3-49D7-83A2-6BA87B62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48" y="104259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CE70B3-647E-478E-9B84-2260A643F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138" y="432923"/>
            <a:ext cx="6583303" cy="396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08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0" y="1837669"/>
            <a:ext cx="2411427" cy="469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Installation</a:t>
            </a:r>
            <a:endParaRPr sz="2200" dirty="0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4BEAE-46C3-49D7-83A2-6BA87B62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48" y="104259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714D1C-4D88-48CB-8D69-521D5B5D9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494" y="360095"/>
            <a:ext cx="6716389" cy="442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98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0" y="1837669"/>
            <a:ext cx="2411427" cy="469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Installation</a:t>
            </a:r>
            <a:endParaRPr sz="2200" dirty="0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4BEAE-46C3-49D7-83A2-6BA87B62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48" y="104259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37CB1B-D45C-4ACE-8ED0-A9FCAECE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142" y="484004"/>
            <a:ext cx="6555010" cy="41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95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0" y="1837669"/>
            <a:ext cx="2411427" cy="469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Hello World </a:t>
            </a:r>
            <a:b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Program on </a:t>
            </a:r>
            <a:b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Shell</a:t>
            </a:r>
            <a:endParaRPr sz="2200" dirty="0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4BEAE-46C3-49D7-83A2-6BA87B62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48" y="104259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19296F-0562-4748-9A55-6511B9BF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205" y="110834"/>
            <a:ext cx="6902508" cy="24690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7C3CA3-2D18-4BB0-9CD9-A3D06AF0E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205" y="2698792"/>
            <a:ext cx="6983429" cy="226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83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0" y="1837669"/>
            <a:ext cx="2411427" cy="469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Hello World </a:t>
            </a:r>
            <a:b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Program on </a:t>
            </a:r>
            <a:b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" sz="2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Sublime Text</a:t>
            </a:r>
            <a:endParaRPr sz="220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4BEAE-46C3-49D7-83A2-6BA87B62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48" y="104259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795AE0-63BC-4470-9319-B20DC9310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351" y="2727016"/>
            <a:ext cx="6909839" cy="20311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21430F-45B2-4659-968E-6FA290201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830" y="260959"/>
            <a:ext cx="6766882" cy="197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6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0" y="1837669"/>
            <a:ext cx="2411427" cy="469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Hello World </a:t>
            </a:r>
            <a:b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Program on </a:t>
            </a:r>
            <a:b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" sz="2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PyCharm</a:t>
            </a:r>
            <a:endParaRPr sz="220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4BEAE-46C3-49D7-83A2-6BA87B62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48" y="104259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988C0D-8DAA-4849-B843-3EB1195C6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100" y="0"/>
            <a:ext cx="71128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36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0" y="1837669"/>
            <a:ext cx="2411427" cy="469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Hello World </a:t>
            </a:r>
            <a:b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Program on </a:t>
            </a:r>
            <a:b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" sz="2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Spyder</a:t>
            </a:r>
            <a:endParaRPr sz="220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4BEAE-46C3-49D7-83A2-6BA87B62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48" y="104259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A665E6-FB89-4070-942E-77C14E5726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7" t="-248" r="-578" b="20138"/>
          <a:stretch/>
        </p:blipFill>
        <p:spPr>
          <a:xfrm>
            <a:off x="2103930" y="0"/>
            <a:ext cx="70400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13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ubTitle" idx="4294967295"/>
          </p:nvPr>
        </p:nvSpPr>
        <p:spPr>
          <a:xfrm>
            <a:off x="2796050" y="2232675"/>
            <a:ext cx="5571300" cy="25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/>
              <a:t>Manishkumar R Solanki</a:t>
            </a:r>
          </a:p>
          <a:p>
            <a:pPr lvl="0" rtl="0">
              <a:spcBef>
                <a:spcPts val="0"/>
              </a:spcBef>
              <a:buNone/>
            </a:pPr>
            <a:r>
              <a:rPr lang="fr-FR" sz="2400" dirty="0"/>
              <a:t>Sr. Lecturer, Information Technology,</a:t>
            </a:r>
          </a:p>
          <a:p>
            <a:pPr lvl="0" rtl="0">
              <a:spcBef>
                <a:spcPts val="0"/>
              </a:spcBef>
              <a:buNone/>
            </a:pPr>
            <a:r>
              <a:rPr lang="fr-FR" sz="2400" dirty="0">
                <a:hlinkClick r:id="rId3"/>
              </a:rPr>
              <a:t>manish_ratilal2002@yahoo.com</a:t>
            </a:r>
            <a:endParaRPr lang="fr-FR" sz="2400" dirty="0"/>
          </a:p>
          <a:p>
            <a:pPr lvl="0">
              <a:spcBef>
                <a:spcPts val="0"/>
              </a:spcBef>
              <a:buNone/>
            </a:pPr>
            <a:r>
              <a:rPr lang="fr-FR" sz="2400" dirty="0"/>
              <a:t>SBMP</a:t>
            </a:r>
            <a:endParaRPr lang="en" sz="2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 dirty="0"/>
          </a:p>
        </p:txBody>
      </p:sp>
      <p:pic>
        <p:nvPicPr>
          <p:cNvPr id="77" name="Google Shape;77;p15" descr="photo-1434030216411-0b793f4b4173.jpg"/>
          <p:cNvPicPr preferRelativeResize="0"/>
          <p:nvPr/>
        </p:nvPicPr>
        <p:blipFill rotWithShape="1">
          <a:blip r:embed="rId4">
            <a:alphaModFix/>
          </a:blip>
          <a:srcRect l="28831" r="30600"/>
          <a:stretch/>
        </p:blipFill>
        <p:spPr>
          <a:xfrm>
            <a:off x="0" y="0"/>
            <a:ext cx="20866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7D0B11-9249-4110-BD03-28FC55F6FAA2}"/>
              </a:ext>
            </a:extLst>
          </p:cNvPr>
          <p:cNvSpPr txBox="1"/>
          <p:nvPr/>
        </p:nvSpPr>
        <p:spPr>
          <a:xfrm>
            <a:off x="1561764" y="185977"/>
            <a:ext cx="6926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Is Python Compiled or Interpreted?</a:t>
            </a:r>
            <a:endParaRPr lang="en-IN" sz="24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0AABA-7D11-4BAA-B8AB-06B6B9BC57C9}"/>
              </a:ext>
            </a:extLst>
          </p:cNvPr>
          <p:cNvSpPr txBox="1"/>
          <p:nvPr/>
        </p:nvSpPr>
        <p:spPr>
          <a:xfrm>
            <a:off x="97104" y="701105"/>
            <a:ext cx="84885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00B050"/>
                </a:solidFill>
              </a:rPr>
              <a:t>When we type Python command with .</a:t>
            </a:r>
            <a:r>
              <a:rPr lang="en-US" sz="1600" dirty="0" err="1">
                <a:solidFill>
                  <a:srgbClr val="00B050"/>
                </a:solidFill>
              </a:rPr>
              <a:t>py</a:t>
            </a:r>
            <a:r>
              <a:rPr lang="en-US" sz="1600" dirty="0">
                <a:solidFill>
                  <a:srgbClr val="00B050"/>
                </a:solidFill>
              </a:rPr>
              <a:t> file on Command Prompt. Basically Python is being compiled into bytecode and this byte code is internally interpreted by Python virtual machine. (Like JVM)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FF0000"/>
                </a:solidFill>
              </a:rPr>
              <a:t>The bytecode is generated temporarily so it is not explicitly created like .class file in Java.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/>
              <a:t>If we want to create bytecode then write the following command:</a:t>
            </a:r>
          </a:p>
          <a:p>
            <a:pPr algn="just"/>
            <a:r>
              <a:rPr lang="en-US" sz="1600" dirty="0"/>
              <a:t>	</a:t>
            </a:r>
            <a:endParaRPr lang="en-IN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44C92-B21E-4B96-AFF7-DB1BE8294A2B}"/>
              </a:ext>
            </a:extLst>
          </p:cNvPr>
          <p:cNvSpPr txBox="1"/>
          <p:nvPr/>
        </p:nvSpPr>
        <p:spPr>
          <a:xfrm>
            <a:off x="1387784" y="215495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FF0000"/>
                </a:solidFill>
              </a:rPr>
              <a:t>python -m </a:t>
            </a:r>
            <a:r>
              <a:rPr lang="en-IN" sz="1600" b="1" dirty="0" err="1">
                <a:solidFill>
                  <a:srgbClr val="FF0000"/>
                </a:solidFill>
              </a:rPr>
              <a:t>py_compile</a:t>
            </a:r>
            <a:r>
              <a:rPr lang="en-IN" sz="1600" b="1" dirty="0">
                <a:solidFill>
                  <a:srgbClr val="FF0000"/>
                </a:solidFill>
              </a:rPr>
              <a:t> hello.py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4ABEA-55B2-4210-9E4F-F099BBA54D86}"/>
              </a:ext>
            </a:extLst>
          </p:cNvPr>
          <p:cNvSpPr txBox="1"/>
          <p:nvPr/>
        </p:nvSpPr>
        <p:spPr>
          <a:xfrm>
            <a:off x="0" y="2813488"/>
            <a:ext cx="92168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7030A0"/>
                </a:solidFill>
              </a:rPr>
              <a:t>It will create a directory named “__</a:t>
            </a:r>
            <a:r>
              <a:rPr lang="en-US" sz="1600" dirty="0" err="1">
                <a:solidFill>
                  <a:srgbClr val="7030A0"/>
                </a:solidFill>
              </a:rPr>
              <a:t>pycache</a:t>
            </a:r>
            <a:r>
              <a:rPr lang="en-US" sz="1600" dirty="0">
                <a:solidFill>
                  <a:srgbClr val="7030A0"/>
                </a:solidFill>
              </a:rPr>
              <a:t>__” and the bytecode with extension “.</a:t>
            </a:r>
            <a:r>
              <a:rPr lang="en-US" sz="1600" dirty="0" err="1">
                <a:solidFill>
                  <a:srgbClr val="7030A0"/>
                </a:solidFill>
              </a:rPr>
              <a:t>pyc</a:t>
            </a:r>
            <a:r>
              <a:rPr lang="en-US" sz="1600" dirty="0">
                <a:solidFill>
                  <a:srgbClr val="7030A0"/>
                </a:solidFill>
              </a:rPr>
              <a:t>” is generated in this directory.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C00000"/>
                </a:solidFill>
              </a:rPr>
              <a:t>To execute the program, go inside bytecode directory and type “python hello.cpython-39.pyc” command.</a:t>
            </a:r>
            <a:endParaRPr lang="en-IN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85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7D0B11-9249-4110-BD03-28FC55F6FAA2}"/>
              </a:ext>
            </a:extLst>
          </p:cNvPr>
          <p:cNvSpPr txBox="1"/>
          <p:nvPr/>
        </p:nvSpPr>
        <p:spPr>
          <a:xfrm>
            <a:off x="1561764" y="185977"/>
            <a:ext cx="6926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Is Python Compiled or Interpreted?</a:t>
            </a:r>
            <a:endParaRPr lang="en-IN" sz="2400" b="1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E6A65-857B-44CA-8656-9568BFE40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7" t="4877" r="26903" b="72468"/>
          <a:stretch/>
        </p:blipFill>
        <p:spPr>
          <a:xfrm>
            <a:off x="97106" y="821270"/>
            <a:ext cx="4288778" cy="1270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DA6A9-2AC6-4720-B40B-D9A07B1636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99" t="19666" r="43363" b="52016"/>
          <a:stretch/>
        </p:blipFill>
        <p:spPr>
          <a:xfrm>
            <a:off x="428877" y="2654187"/>
            <a:ext cx="4361607" cy="18773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CC834F-9FB2-4448-857D-412FD0BDD5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62" t="18565" r="44868" b="56735"/>
          <a:stretch/>
        </p:blipFill>
        <p:spPr>
          <a:xfrm>
            <a:off x="5025155" y="2733591"/>
            <a:ext cx="4029834" cy="1984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2CACC-9664-4532-817A-F865E4DDD8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0" t="3616" r="18053" b="66804"/>
          <a:stretch/>
        </p:blipFill>
        <p:spPr>
          <a:xfrm>
            <a:off x="4685286" y="881892"/>
            <a:ext cx="4361608" cy="127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37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4990C-F863-48C2-8030-42EF863F63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68875"/>
            <a:ext cx="9257290" cy="2766300"/>
          </a:xfrm>
        </p:spPr>
        <p:txBody>
          <a:bodyPr/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#</a:t>
            </a:r>
            <a:r>
              <a:rPr lang="en-US" sz="1800" dirty="0">
                <a:solidFill>
                  <a:srgbClr val="FFFF00"/>
                </a:solidFill>
              </a:rPr>
              <a:t>Whenever a Python program is called, Python will check, if a compiled version with the .</a:t>
            </a:r>
            <a:r>
              <a:rPr lang="en-US" sz="1800" dirty="0" err="1">
                <a:solidFill>
                  <a:srgbClr val="FFFF00"/>
                </a:solidFill>
              </a:rPr>
              <a:t>pyc</a:t>
            </a:r>
            <a:r>
              <a:rPr lang="en-US" sz="1800" dirty="0">
                <a:solidFill>
                  <a:srgbClr val="FFFF00"/>
                </a:solidFill>
              </a:rPr>
              <a:t> suffix exists and has newer than the file with the .</a:t>
            </a:r>
            <a:r>
              <a:rPr lang="en-US" sz="1800" dirty="0" err="1">
                <a:solidFill>
                  <a:srgbClr val="FFFF00"/>
                </a:solidFill>
              </a:rPr>
              <a:t>py</a:t>
            </a:r>
            <a:r>
              <a:rPr lang="en-US" sz="1800" dirty="0">
                <a:solidFill>
                  <a:srgbClr val="FFFF00"/>
                </a:solidFill>
              </a:rPr>
              <a:t>. If such a file exists, Python will load the byte code.</a:t>
            </a:r>
            <a:br>
              <a:rPr lang="en-US" sz="1800" dirty="0">
                <a:solidFill>
                  <a:srgbClr val="FFFF00"/>
                </a:solidFill>
              </a:rPr>
            </a:br>
            <a:r>
              <a:rPr lang="en-US" sz="1800" dirty="0">
                <a:solidFill>
                  <a:srgbClr val="FFFF00"/>
                </a:solidFill>
              </a:rPr>
              <a:t> </a:t>
            </a:r>
            <a:br>
              <a:rPr lang="en-US" sz="1800" dirty="0">
                <a:solidFill>
                  <a:srgbClr val="FFFF00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#</a:t>
            </a:r>
            <a:r>
              <a:rPr lang="en-US" sz="1800" dirty="0">
                <a:solidFill>
                  <a:srgbClr val="FF0066"/>
                </a:solidFill>
              </a:rPr>
              <a:t>If byte code is not present, Python will create the byte code before it starts the execution of the program. </a:t>
            </a:r>
            <a:br>
              <a:rPr lang="en-US" sz="1800" dirty="0">
                <a:solidFill>
                  <a:srgbClr val="FF0066"/>
                </a:solidFill>
              </a:rPr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solidFill>
                  <a:schemeClr val="bg1"/>
                </a:solidFill>
              </a:rPr>
              <a:t>#</a:t>
            </a:r>
            <a:r>
              <a:rPr lang="en-US" sz="1800" dirty="0">
                <a:solidFill>
                  <a:srgbClr val="FF6600"/>
                </a:solidFill>
              </a:rPr>
              <a:t>Execution of a Python program means execution of the byte code on the Python Virtual Machine (PVM).</a:t>
            </a:r>
            <a:endParaRPr lang="en-IN" sz="18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7D0B11-9249-4110-BD03-28FC55F6FAA2}"/>
              </a:ext>
            </a:extLst>
          </p:cNvPr>
          <p:cNvSpPr txBox="1"/>
          <p:nvPr/>
        </p:nvSpPr>
        <p:spPr>
          <a:xfrm>
            <a:off x="1561764" y="185977"/>
            <a:ext cx="6926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PIP</a:t>
            </a:r>
            <a:endParaRPr lang="en-IN" sz="24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0AABA-7D11-4BAA-B8AB-06B6B9BC57C9}"/>
              </a:ext>
            </a:extLst>
          </p:cNvPr>
          <p:cNvSpPr txBox="1"/>
          <p:nvPr/>
        </p:nvSpPr>
        <p:spPr>
          <a:xfrm>
            <a:off x="97104" y="701105"/>
            <a:ext cx="84885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B050"/>
                </a:solidFill>
              </a:rPr>
              <a:t>PIP is a package management system used to install and manage software packages written in Python. It stands for </a:t>
            </a:r>
            <a:r>
              <a:rPr lang="en-US" sz="2000" dirty="0">
                <a:solidFill>
                  <a:srgbClr val="7030A0"/>
                </a:solidFill>
              </a:rPr>
              <a:t>“preferred installer program” </a:t>
            </a:r>
            <a:r>
              <a:rPr lang="en-US" sz="2000" dirty="0">
                <a:solidFill>
                  <a:srgbClr val="00B050"/>
                </a:solidFill>
              </a:rPr>
              <a:t>or </a:t>
            </a:r>
            <a:r>
              <a:rPr lang="en-US" sz="2000" dirty="0">
                <a:solidFill>
                  <a:srgbClr val="7030A0"/>
                </a:solidFill>
              </a:rPr>
              <a:t>“Pip Installs Packages.”</a:t>
            </a:r>
          </a:p>
          <a:p>
            <a:pPr algn="just"/>
            <a:endParaRPr lang="en-US" sz="2000" dirty="0">
              <a:solidFill>
                <a:srgbClr val="7030A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FF0000"/>
                </a:solidFill>
              </a:rPr>
              <a:t>When we install pip, it is added to the system as a command line program which can be run from the command line. </a:t>
            </a:r>
          </a:p>
          <a:p>
            <a:pPr algn="just"/>
            <a:endParaRPr lang="en-US" sz="20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FF"/>
                </a:solidFill>
              </a:rPr>
              <a:t>We use pip to install and uninstall Python packages.</a:t>
            </a:r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975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7D0B11-9249-4110-BD03-28FC55F6FAA2}"/>
              </a:ext>
            </a:extLst>
          </p:cNvPr>
          <p:cNvSpPr txBox="1"/>
          <p:nvPr/>
        </p:nvSpPr>
        <p:spPr>
          <a:xfrm>
            <a:off x="1561764" y="185977"/>
            <a:ext cx="6926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PIP</a:t>
            </a:r>
            <a:endParaRPr lang="en-IN" sz="24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0AABA-7D11-4BAA-B8AB-06B6B9BC57C9}"/>
              </a:ext>
            </a:extLst>
          </p:cNvPr>
          <p:cNvSpPr txBox="1"/>
          <p:nvPr/>
        </p:nvSpPr>
        <p:spPr>
          <a:xfrm>
            <a:off x="97104" y="701105"/>
            <a:ext cx="88526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b="1" dirty="0"/>
              <a:t>Installation of PIP :  </a:t>
            </a:r>
            <a:r>
              <a:rPr lang="en-US" sz="2000" dirty="0"/>
              <a:t>Check if PIP is Already Installed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B050"/>
                </a:solidFill>
              </a:rPr>
              <a:t>Before you install PIP on Windows, check if PIP is already installed.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FFC000"/>
                </a:solidFill>
              </a:rPr>
              <a:t>Type in the following command at the command prompt: </a:t>
            </a:r>
            <a:r>
              <a:rPr lang="en-US" sz="2000" dirty="0">
                <a:solidFill>
                  <a:srgbClr val="FF0000"/>
                </a:solidFill>
              </a:rPr>
              <a:t>pip</a:t>
            </a:r>
            <a:r>
              <a:rPr lang="en-US" sz="2000" dirty="0"/>
              <a:t>  or </a:t>
            </a:r>
            <a:r>
              <a:rPr lang="en-US" sz="2000" dirty="0">
                <a:solidFill>
                  <a:srgbClr val="FF0000"/>
                </a:solidFill>
              </a:rPr>
              <a:t>pip help</a:t>
            </a:r>
          </a:p>
          <a:p>
            <a:pPr algn="just"/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BD1BD9-5524-4B20-9A3A-794FF1C3C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9" t="8968" r="8053" b="5762"/>
          <a:stretch/>
        </p:blipFill>
        <p:spPr>
          <a:xfrm>
            <a:off x="396509" y="2136297"/>
            <a:ext cx="8553282" cy="282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6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7D0B11-9249-4110-BD03-28FC55F6FAA2}"/>
              </a:ext>
            </a:extLst>
          </p:cNvPr>
          <p:cNvSpPr txBox="1"/>
          <p:nvPr/>
        </p:nvSpPr>
        <p:spPr>
          <a:xfrm>
            <a:off x="1561764" y="185977"/>
            <a:ext cx="6926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PIP</a:t>
            </a:r>
            <a:endParaRPr lang="en-IN" sz="24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0AABA-7D11-4BAA-B8AB-06B6B9BC57C9}"/>
              </a:ext>
            </a:extLst>
          </p:cNvPr>
          <p:cNvSpPr txBox="1"/>
          <p:nvPr/>
        </p:nvSpPr>
        <p:spPr>
          <a:xfrm>
            <a:off x="97104" y="701105"/>
            <a:ext cx="8488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FF0000"/>
                </a:solidFill>
              </a:rPr>
              <a:t>Getting PIP version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81B2E7-B19D-4035-BD1F-4FAF41D57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4" t="18092" b="60826"/>
          <a:stretch/>
        </p:blipFill>
        <p:spPr>
          <a:xfrm>
            <a:off x="97105" y="1132885"/>
            <a:ext cx="8949791" cy="1084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025274-61E4-4078-9821-2463CD4CCC62}"/>
              </a:ext>
            </a:extLst>
          </p:cNvPr>
          <p:cNvSpPr txBox="1"/>
          <p:nvPr/>
        </p:nvSpPr>
        <p:spPr>
          <a:xfrm>
            <a:off x="-82269" y="2402473"/>
            <a:ext cx="8488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FF0000"/>
                </a:solidFill>
              </a:rPr>
              <a:t>Upgrading PIP version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F27EE1-9351-4599-97A2-7E1F85E60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3" t="22026" r="22389" b="28259"/>
          <a:stretch/>
        </p:blipFill>
        <p:spPr>
          <a:xfrm>
            <a:off x="194209" y="2786684"/>
            <a:ext cx="8755582" cy="213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7D0B11-9249-4110-BD03-28FC55F6FAA2}"/>
              </a:ext>
            </a:extLst>
          </p:cNvPr>
          <p:cNvSpPr txBox="1"/>
          <p:nvPr/>
        </p:nvSpPr>
        <p:spPr>
          <a:xfrm>
            <a:off x="1561764" y="185977"/>
            <a:ext cx="6926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PIP</a:t>
            </a:r>
            <a:endParaRPr lang="en-IN" sz="24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0AABA-7D11-4BAA-B8AB-06B6B9BC57C9}"/>
              </a:ext>
            </a:extLst>
          </p:cNvPr>
          <p:cNvSpPr txBox="1"/>
          <p:nvPr/>
        </p:nvSpPr>
        <p:spPr>
          <a:xfrm>
            <a:off x="97104" y="701105"/>
            <a:ext cx="848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FF0000"/>
                </a:solidFill>
              </a:rPr>
              <a:t>Downgrading PIP version:           </a:t>
            </a:r>
            <a:r>
              <a:rPr lang="en-IN" sz="1800" b="1" dirty="0">
                <a:solidFill>
                  <a:srgbClr val="00B050"/>
                </a:solidFill>
              </a:rPr>
              <a:t>python -m pip install pip==18.1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IN" sz="1600" b="1" dirty="0" err="1">
                <a:solidFill>
                  <a:srgbClr val="FF0000"/>
                </a:solidFill>
              </a:rPr>
              <a:t>Displayig</a:t>
            </a:r>
            <a:r>
              <a:rPr lang="en-IN" sz="1600" b="1" dirty="0">
                <a:solidFill>
                  <a:srgbClr val="FF0000"/>
                </a:solidFill>
              </a:rPr>
              <a:t> list of packages:</a:t>
            </a:r>
            <a:r>
              <a:rPr lang="en-IN" sz="1600" b="1" dirty="0">
                <a:solidFill>
                  <a:srgbClr val="00B050"/>
                </a:solidFill>
              </a:rPr>
              <a:t>           </a:t>
            </a:r>
            <a:r>
              <a:rPr lang="en-IN" sz="1800" b="1" dirty="0">
                <a:solidFill>
                  <a:srgbClr val="7030A0"/>
                </a:solidFill>
              </a:rPr>
              <a:t>pip list 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31921-B73C-4FC9-A9F5-CAD94CF4ED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" t="13631" r="45890" b="37070"/>
          <a:stretch/>
        </p:blipFill>
        <p:spPr>
          <a:xfrm>
            <a:off x="461246" y="1616342"/>
            <a:ext cx="7800722" cy="23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9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7D0B11-9249-4110-BD03-28FC55F6FAA2}"/>
              </a:ext>
            </a:extLst>
          </p:cNvPr>
          <p:cNvSpPr txBox="1"/>
          <p:nvPr/>
        </p:nvSpPr>
        <p:spPr>
          <a:xfrm>
            <a:off x="1561764" y="185977"/>
            <a:ext cx="6926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PIP</a:t>
            </a:r>
            <a:endParaRPr lang="en-IN" sz="24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0AABA-7D11-4BAA-B8AB-06B6B9BC57C9}"/>
              </a:ext>
            </a:extLst>
          </p:cNvPr>
          <p:cNvSpPr txBox="1"/>
          <p:nvPr/>
        </p:nvSpPr>
        <p:spPr>
          <a:xfrm>
            <a:off x="97104" y="701105"/>
            <a:ext cx="848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FF0000"/>
                </a:solidFill>
              </a:rPr>
              <a:t>Showing description of a package:           </a:t>
            </a:r>
            <a:r>
              <a:rPr lang="en-IN" sz="1800" b="1" dirty="0">
                <a:solidFill>
                  <a:srgbClr val="00B050"/>
                </a:solidFill>
              </a:rPr>
              <a:t>python show package-name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2170D-F369-4F87-A671-23F51D19F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4" t="25802" b="24169"/>
          <a:stretch/>
        </p:blipFill>
        <p:spPr>
          <a:xfrm>
            <a:off x="327727" y="1408014"/>
            <a:ext cx="8488545" cy="257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6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7D0B11-9249-4110-BD03-28FC55F6FAA2}"/>
              </a:ext>
            </a:extLst>
          </p:cNvPr>
          <p:cNvSpPr txBox="1"/>
          <p:nvPr/>
        </p:nvSpPr>
        <p:spPr>
          <a:xfrm>
            <a:off x="1561764" y="-139"/>
            <a:ext cx="6926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PIP</a:t>
            </a:r>
            <a:endParaRPr lang="en-IN" sz="24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0AABA-7D11-4BAA-B8AB-06B6B9BC57C9}"/>
              </a:ext>
            </a:extLst>
          </p:cNvPr>
          <p:cNvSpPr txBox="1"/>
          <p:nvPr/>
        </p:nvSpPr>
        <p:spPr>
          <a:xfrm>
            <a:off x="97104" y="434069"/>
            <a:ext cx="848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FF0000"/>
                </a:solidFill>
              </a:rPr>
              <a:t>Installation of a package:           </a:t>
            </a:r>
            <a:r>
              <a:rPr lang="en-IN" sz="1800" b="1" dirty="0">
                <a:solidFill>
                  <a:srgbClr val="00B050"/>
                </a:solidFill>
              </a:rPr>
              <a:t>python install package-name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002746-67F0-4905-B543-04865219A2A6}"/>
              </a:ext>
            </a:extLst>
          </p:cNvPr>
          <p:cNvSpPr txBox="1"/>
          <p:nvPr/>
        </p:nvSpPr>
        <p:spPr>
          <a:xfrm>
            <a:off x="356049" y="4155128"/>
            <a:ext cx="7056255" cy="574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rgbClr val="FF0000"/>
                </a:solidFill>
              </a:rPr>
              <a:t>Uninstallation of a package:           </a:t>
            </a:r>
            <a:r>
              <a:rPr lang="en-IN" sz="1600" b="1" dirty="0">
                <a:solidFill>
                  <a:srgbClr val="00B050"/>
                </a:solidFill>
              </a:rPr>
              <a:t>python uninstall package-name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4CDFD0-21C6-4CF3-973D-E6A436167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8" t="16817" b="17876"/>
          <a:stretch/>
        </p:blipFill>
        <p:spPr>
          <a:xfrm>
            <a:off x="400555" y="792128"/>
            <a:ext cx="7881642" cy="286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8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7D0B11-9249-4110-BD03-28FC55F6FAA2}"/>
              </a:ext>
            </a:extLst>
          </p:cNvPr>
          <p:cNvSpPr txBox="1"/>
          <p:nvPr/>
        </p:nvSpPr>
        <p:spPr>
          <a:xfrm>
            <a:off x="1561764" y="-139"/>
            <a:ext cx="6926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PIP</a:t>
            </a:r>
            <a:endParaRPr lang="en-IN" sz="24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0AABA-7D11-4BAA-B8AB-06B6B9BC57C9}"/>
              </a:ext>
            </a:extLst>
          </p:cNvPr>
          <p:cNvSpPr txBox="1"/>
          <p:nvPr/>
        </p:nvSpPr>
        <p:spPr>
          <a:xfrm>
            <a:off x="97104" y="434069"/>
            <a:ext cx="848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FF0000"/>
                </a:solidFill>
              </a:rPr>
              <a:t>Upgrading a package:           </a:t>
            </a:r>
            <a:r>
              <a:rPr lang="en-IN" sz="1800" b="1" dirty="0">
                <a:solidFill>
                  <a:srgbClr val="00B050"/>
                </a:solidFill>
              </a:rPr>
              <a:t>pip install --upgrade </a:t>
            </a:r>
            <a:r>
              <a:rPr lang="en-IN" sz="1800" b="1" dirty="0" err="1">
                <a:solidFill>
                  <a:srgbClr val="00B050"/>
                </a:solidFill>
              </a:rPr>
              <a:t>PackageName</a:t>
            </a:r>
            <a:endParaRPr lang="en-IN" sz="1800" b="1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66703-472B-4EE1-8F10-E0A444B7B0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0" t="17415" b="42419"/>
          <a:stretch/>
        </p:blipFill>
        <p:spPr>
          <a:xfrm>
            <a:off x="218485" y="992838"/>
            <a:ext cx="8925515" cy="25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6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882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Students will be able to:</a:t>
            </a:r>
            <a:endParaRPr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B3535E-FAC8-48D9-A38C-0446EDB9382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68665" y="241050"/>
            <a:ext cx="6603101" cy="4661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Describe the features of Python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Enlist applications of Python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Install and configure Python on Windows based machine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Write and execute “Hello World” program using python shell, text editor and IDE.</a:t>
            </a:r>
            <a:endParaRPr lang="en-IN" dirty="0"/>
          </a:p>
        </p:txBody>
      </p:sp>
      <p:grpSp>
        <p:nvGrpSpPr>
          <p:cNvPr id="13" name="Shape 314">
            <a:extLst>
              <a:ext uri="{FF2B5EF4-FFF2-40B4-BE49-F238E27FC236}">
                <a16:creationId xmlns:a16="http://schemas.microsoft.com/office/drawing/2014/main" id="{E6EE1B53-F4A9-483F-8A23-0D58D7E21973}"/>
              </a:ext>
            </a:extLst>
          </p:cNvPr>
          <p:cNvGrpSpPr/>
          <p:nvPr/>
        </p:nvGrpSpPr>
        <p:grpSpPr>
          <a:xfrm>
            <a:off x="7841182" y="241050"/>
            <a:ext cx="852361" cy="810915"/>
            <a:chOff x="584925" y="238125"/>
            <a:chExt cx="415200" cy="525100"/>
          </a:xfrm>
        </p:grpSpPr>
        <p:sp>
          <p:nvSpPr>
            <p:cNvPr id="14" name="Shape 315">
              <a:extLst>
                <a:ext uri="{FF2B5EF4-FFF2-40B4-BE49-F238E27FC236}">
                  <a16:creationId xmlns:a16="http://schemas.microsoft.com/office/drawing/2014/main" id="{DE3B8BF6-B7D3-4A74-AF49-35C1786ABBF8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316">
              <a:extLst>
                <a:ext uri="{FF2B5EF4-FFF2-40B4-BE49-F238E27FC236}">
                  <a16:creationId xmlns:a16="http://schemas.microsoft.com/office/drawing/2014/main" id="{9FAFE8E6-2C70-437D-86ED-319196BA6B0D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17">
              <a:extLst>
                <a:ext uri="{FF2B5EF4-FFF2-40B4-BE49-F238E27FC236}">
                  <a16:creationId xmlns:a16="http://schemas.microsoft.com/office/drawing/2014/main" id="{454CA80A-2EEF-4CC3-9386-149686E82DC3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318">
              <a:extLst>
                <a:ext uri="{FF2B5EF4-FFF2-40B4-BE49-F238E27FC236}">
                  <a16:creationId xmlns:a16="http://schemas.microsoft.com/office/drawing/2014/main" id="{5716F5D0-9B69-445F-BD52-43C611DD5524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319">
              <a:extLst>
                <a:ext uri="{FF2B5EF4-FFF2-40B4-BE49-F238E27FC236}">
                  <a16:creationId xmlns:a16="http://schemas.microsoft.com/office/drawing/2014/main" id="{453D0A7F-C432-488F-9D68-1D32F93BA7D2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320">
              <a:extLst>
                <a:ext uri="{FF2B5EF4-FFF2-40B4-BE49-F238E27FC236}">
                  <a16:creationId xmlns:a16="http://schemas.microsoft.com/office/drawing/2014/main" id="{76DEB9E6-49FF-4257-BA98-019D0164AC50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3D952E5-0774-418F-9E7C-3101E4796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35" y="894295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407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F3A8B-5EE9-4E72-A009-83A0C855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90D9A-1703-455D-A3FF-731C18717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2481" y="297367"/>
            <a:ext cx="6787644" cy="4661400"/>
          </a:xfrm>
        </p:spPr>
        <p:txBody>
          <a:bodyPr/>
          <a:lstStyle/>
          <a:p>
            <a:r>
              <a:rPr lang="en-IN" sz="2000" dirty="0">
                <a:hlinkClick r:id="rId2"/>
              </a:rPr>
              <a:t>https://www.javatpoint.com/python-tutorial</a:t>
            </a:r>
            <a:endParaRPr lang="en-IN" sz="2000" dirty="0"/>
          </a:p>
          <a:p>
            <a:r>
              <a:rPr lang="en-IN" sz="2000" dirty="0">
                <a:hlinkClick r:id="rId3"/>
              </a:rPr>
              <a:t>https://www.geeksforgeeks.org/disadvantages-of-python/</a:t>
            </a:r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702819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7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28831" r="30600"/>
          <a:stretch/>
        </p:blipFill>
        <p:spPr>
          <a:xfrm>
            <a:off x="0" y="0"/>
            <a:ext cx="20866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7"/>
          <p:cNvSpPr txBox="1">
            <a:spLocks noGrp="1"/>
          </p:cNvSpPr>
          <p:nvPr>
            <p:ph type="ctrTitle" idx="4294967295"/>
          </p:nvPr>
        </p:nvSpPr>
        <p:spPr>
          <a:xfrm>
            <a:off x="2691650" y="440350"/>
            <a:ext cx="5571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>
                <a:solidFill>
                  <a:schemeClr val="accent3"/>
                </a:solidFill>
              </a:rPr>
              <a:t>THANKS!</a:t>
            </a:r>
            <a:endParaRPr sz="9000">
              <a:solidFill>
                <a:schemeClr val="accent3"/>
              </a:solidFill>
            </a:endParaRPr>
          </a:p>
        </p:txBody>
      </p:sp>
      <p:sp>
        <p:nvSpPr>
          <p:cNvPr id="331" name="Google Shape;331;p37"/>
          <p:cNvSpPr txBox="1">
            <a:spLocks noGrp="1"/>
          </p:cNvSpPr>
          <p:nvPr>
            <p:ph type="subTitle" idx="4294967295"/>
          </p:nvPr>
        </p:nvSpPr>
        <p:spPr>
          <a:xfrm>
            <a:off x="2796050" y="1927875"/>
            <a:ext cx="5571300" cy="25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/>
              <a:t>Any questions?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You can find me at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▸"/>
            </a:pPr>
            <a:r>
              <a:rPr lang="en-US" sz="2400" dirty="0"/>
              <a:t>manish_ratilal2002@yahoo.com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594562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2096235" y="2426011"/>
            <a:ext cx="6465139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>
              <a:buClr>
                <a:schemeClr val="dk1"/>
              </a:buClr>
              <a:buSzPts val="4800"/>
            </a:pPr>
            <a:r>
              <a:rPr lang="en" sz="3200" b="1" dirty="0">
                <a:solidFill>
                  <a:schemeClr val="dk1"/>
                </a:solidFill>
                <a:latin typeface="Montserrat"/>
                <a:sym typeface="Montserrat"/>
              </a:rPr>
              <a:t>Let’s start with </a:t>
            </a:r>
            <a:r>
              <a:rPr lang="en" sz="3200" b="1" dirty="0">
                <a:solidFill>
                  <a:srgbClr val="00B0F0"/>
                </a:solidFill>
                <a:latin typeface="Montserrat"/>
                <a:sym typeface="Montserrat"/>
              </a:rPr>
              <a:t>Python</a:t>
            </a:r>
            <a:endParaRPr sz="3200" b="1" dirty="0">
              <a:solidFill>
                <a:srgbClr val="00B0F0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8295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285865" y="1618658"/>
            <a:ext cx="1882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Python</a:t>
            </a:r>
            <a:endParaRPr sz="2600" dirty="0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B3535E-FAC8-48D9-A38C-0446EDB9382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68665" y="241050"/>
            <a:ext cx="6902507" cy="345701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7030A0"/>
                </a:solidFill>
                <a:latin typeface="verdana" panose="020B0604030504040204" pitchFamily="34" charset="0"/>
              </a:rPr>
              <a:t>A</a:t>
            </a:r>
            <a:r>
              <a:rPr lang="en-US" sz="2000" b="0" i="0" dirty="0">
                <a:solidFill>
                  <a:srgbClr val="7030A0"/>
                </a:solidFill>
                <a:effectLst/>
                <a:latin typeface="verdana" panose="020B0604030504040204" pitchFamily="34" charset="0"/>
              </a:rPr>
              <a:t> general purpose, dynamic, </a:t>
            </a:r>
            <a:r>
              <a:rPr lang="en-US" sz="2000" b="0" i="0" u="none" strike="noStrike" dirty="0">
                <a:solidFill>
                  <a:srgbClr val="7030A0"/>
                </a:solidFill>
                <a:effectLst/>
                <a:latin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high-level</a:t>
            </a:r>
            <a:r>
              <a:rPr lang="en-US" sz="2000" b="0" i="0" dirty="0">
                <a:solidFill>
                  <a:srgbClr val="7030A0"/>
                </a:solidFill>
                <a:effectLst/>
                <a:latin typeface="verdana" panose="020B0604030504040204" pitchFamily="34" charset="0"/>
              </a:rPr>
              <a:t>, and interpreted </a:t>
            </a:r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</a:rPr>
              <a:t>s</a:t>
            </a:r>
            <a:r>
              <a:rPr lang="en-US" sz="2000" b="0" i="0" dirty="0">
                <a:solidFill>
                  <a:srgbClr val="7030A0"/>
                </a:solidFill>
                <a:effectLst/>
                <a:latin typeface="verdana" panose="020B0604030504040204" pitchFamily="34" charset="0"/>
              </a:rPr>
              <a:t>cripting programming language.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imple, easy to learn and provision of  lots of high-level data structures.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FF0066"/>
                </a:solidFill>
                <a:latin typeface="verdana" panose="020B0604030504040204" pitchFamily="34" charset="0"/>
              </a:rPr>
              <a:t>S</a:t>
            </a:r>
            <a:r>
              <a:rPr lang="en-US" sz="2000" b="0" i="0" dirty="0">
                <a:solidFill>
                  <a:srgbClr val="FF0066"/>
                </a:solidFill>
                <a:effectLst/>
                <a:latin typeface="verdana" panose="020B0604030504040204" pitchFamily="34" charset="0"/>
              </a:rPr>
              <a:t>upports </a:t>
            </a:r>
            <a:r>
              <a:rPr lang="en-US" sz="2000" b="0" i="1" dirty="0">
                <a:solidFill>
                  <a:srgbClr val="FF0066"/>
                </a:solidFill>
                <a:effectLst/>
                <a:latin typeface="verdana" panose="020B0604030504040204" pitchFamily="34" charset="0"/>
              </a:rPr>
              <a:t>multiple programming pattern</a:t>
            </a:r>
            <a:r>
              <a:rPr lang="en-US" sz="2000" b="0" i="0" dirty="0">
                <a:solidFill>
                  <a:srgbClr val="FF0066"/>
                </a:solidFill>
                <a:effectLst/>
                <a:latin typeface="verdana" panose="020B0604030504040204" pitchFamily="34" charset="0"/>
              </a:rPr>
              <a:t>, i.e. object-oriented, imperative, and functional(procedural) programming styles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ko-KR" altLang="en-US" sz="2000" dirty="0">
              <a:solidFill>
                <a:srgbClr val="FF0066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2D0BF-198B-483C-9A26-2F0D64719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104259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38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72828" y="1618658"/>
            <a:ext cx="1882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History</a:t>
            </a:r>
            <a:endParaRPr sz="2600" dirty="0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B3535E-FAC8-48D9-A38C-0446EDB9382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68665" y="241050"/>
            <a:ext cx="6902507" cy="345701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Invented by </a:t>
            </a:r>
            <a:r>
              <a:rPr lang="en-US" sz="2000" b="1" i="0" dirty="0">
                <a:effectLst/>
                <a:latin typeface="verdana" panose="020B0604030504040204" pitchFamily="34" charset="0"/>
              </a:rPr>
              <a:t>Guido van Rossum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in 1991 at CWI in Netherland.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0070C0"/>
                </a:solidFill>
                <a:effectLst/>
                <a:latin typeface="verdana" panose="020B0604030504040204" pitchFamily="34" charset="0"/>
              </a:rPr>
              <a:t>The idea has been taken from the ABC programming language.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FFC000"/>
                </a:solidFill>
                <a:latin typeface="verdana" panose="020B0604030504040204" pitchFamily="34" charset="0"/>
              </a:rPr>
              <a:t>Name is picked up from the popular </a:t>
            </a:r>
            <a:r>
              <a:rPr lang="en-US" sz="2000" b="0" i="0" dirty="0">
                <a:solidFill>
                  <a:srgbClr val="FFC000"/>
                </a:solidFill>
                <a:effectLst/>
                <a:latin typeface="verdana" panose="020B0604030504040204" pitchFamily="34" charset="0"/>
              </a:rPr>
              <a:t>BBC comedy show , </a:t>
            </a:r>
            <a:r>
              <a:rPr lang="en-US" sz="2000" b="1" i="0" dirty="0">
                <a:solidFill>
                  <a:srgbClr val="FFC000"/>
                </a:solidFill>
                <a:effectLst/>
                <a:latin typeface="verdana" panose="020B0604030504040204" pitchFamily="34" charset="0"/>
              </a:rPr>
              <a:t>"Monty Python's Flying Circus"</a:t>
            </a:r>
            <a:r>
              <a:rPr lang="en-US" sz="2000" b="0" i="0" dirty="0">
                <a:solidFill>
                  <a:srgbClr val="FFC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b="0" dirty="0">
                <a:solidFill>
                  <a:srgbClr val="FF33CC"/>
                </a:solidFill>
                <a:effectLst/>
                <a:latin typeface="verdana" panose="020B0604030504040204" pitchFamily="34" charset="0"/>
              </a:rPr>
              <a:t>In 1994, Python 1.0 was released with new features like lambda, map, filter, and reduce.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b="0" dirty="0">
                <a:solidFill>
                  <a:srgbClr val="00FF00"/>
                </a:solidFill>
                <a:effectLst/>
                <a:latin typeface="verdana" panose="020B0604030504040204" pitchFamily="34" charset="0"/>
              </a:rPr>
              <a:t>In 2000, Python 2.0 added new features i.e. list comprehensions, garbage collection systems.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b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On December 3, 2008, Python 3.0 was released. </a:t>
            </a:r>
            <a:endParaRPr lang="ko-KR" altLang="en-US" sz="2000" dirty="0"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7BA9D-363C-4055-B599-F83E6D75A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60" y="104259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1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72827" y="1618658"/>
            <a:ext cx="2314323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Features</a:t>
            </a:r>
            <a:endParaRPr sz="2400" dirty="0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B3535E-FAC8-48D9-A38C-0446EDB9382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985354" y="176352"/>
            <a:ext cx="6902507" cy="345701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Free and Open Source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Interpreted (quick prototyping)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Cross Platform(Windows/Linux/Mac)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Dynamic(No explicit type declaration)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Numerous Libraries(</a:t>
            </a:r>
            <a:r>
              <a:rPr lang="en-IN" sz="2000" dirty="0">
                <a:solidFill>
                  <a:srgbClr val="000000"/>
                </a:solidFill>
                <a:latin typeface="verdana" panose="020B0604030504040204" pitchFamily="34" charset="0"/>
              </a:rPr>
              <a:t>Tensor flow, Pandas, </a:t>
            </a:r>
            <a:r>
              <a:rPr lang="en-IN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Numpy</a:t>
            </a:r>
            <a:r>
              <a:rPr lang="en-IN" sz="20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en-IN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Keras</a:t>
            </a:r>
            <a:r>
              <a:rPr lang="en-IN" sz="2000" dirty="0">
                <a:solidFill>
                  <a:srgbClr val="000000"/>
                </a:solidFill>
                <a:latin typeface="verdana" panose="020B0604030504040204" pitchFamily="34" charset="0"/>
              </a:rPr>
              <a:t>, and </a:t>
            </a:r>
            <a:r>
              <a:rPr lang="en-IN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Pytorch</a:t>
            </a:r>
            <a:r>
              <a:rPr lang="en-IN" sz="2000" dirty="0">
                <a:solidFill>
                  <a:srgbClr val="000000"/>
                </a:solidFill>
                <a:latin typeface="verdana" panose="020B0604030504040204" pitchFamily="34" charset="0"/>
              </a:rPr>
              <a:t>, etc. Django, flask, pyramids frameworks for Python web development.</a:t>
            </a: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GUI support (PyQT5,Tkinter,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Kivy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etc.)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04C71-CF65-4B1C-A94E-7455A6B43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48" y="104259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24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0" y="1837669"/>
            <a:ext cx="2411427" cy="469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Applications</a:t>
            </a:r>
            <a:endParaRPr sz="2200" dirty="0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B3535E-FAC8-48D9-A38C-0446EDB9382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597543" y="4495084"/>
            <a:ext cx="6902507" cy="173978"/>
          </a:xfrm>
        </p:spPr>
        <p:txBody>
          <a:bodyPr/>
          <a:lstStyle/>
          <a:p>
            <a:pPr marL="76200" indent="0" algn="just">
              <a:buNone/>
            </a:pPr>
            <a:r>
              <a:rPr lang="en-IN" sz="2000" dirty="0"/>
              <a:t>https://www.javatpoint.com/python-applications</a:t>
            </a:r>
          </a:p>
        </p:txBody>
      </p:sp>
      <p:pic>
        <p:nvPicPr>
          <p:cNvPr id="1026" name="Picture 2" descr="Python Applications">
            <a:extLst>
              <a:ext uri="{FF2B5EF4-FFF2-40B4-BE49-F238E27FC236}">
                <a16:creationId xmlns:a16="http://schemas.microsoft.com/office/drawing/2014/main" id="{4E6F412A-04D8-45BE-8713-CE4F596E6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254" y="316643"/>
            <a:ext cx="6392709" cy="398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74BEAE-46C3-49D7-83A2-6BA87B62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48" y="104259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819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234668" y="1837669"/>
            <a:ext cx="1448475" cy="476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Issues</a:t>
            </a:r>
            <a:endParaRPr sz="2200" dirty="0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B3535E-FAC8-48D9-A38C-0446EDB9382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087744" y="3988199"/>
            <a:ext cx="6902507" cy="173978"/>
          </a:xfrm>
        </p:spPr>
        <p:txBody>
          <a:bodyPr/>
          <a:lstStyle/>
          <a:p>
            <a:pPr marL="76200" indent="0" algn="just">
              <a:buNone/>
            </a:pPr>
            <a:r>
              <a:rPr lang="en-IN" sz="2000" dirty="0"/>
              <a:t>https://www.geeksforgeeks.org/disadvantages-of-python/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4BEAE-46C3-49D7-83A2-6BA87B62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48" y="104259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FF4980-2527-4749-A479-CE3738795D2E}"/>
              </a:ext>
            </a:extLst>
          </p:cNvPr>
          <p:cNvSpPr txBox="1"/>
          <p:nvPr/>
        </p:nvSpPr>
        <p:spPr>
          <a:xfrm>
            <a:off x="2597543" y="291313"/>
            <a:ext cx="639270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b="1" dirty="0">
                <a:latin typeface="+mn-lt"/>
              </a:rPr>
              <a:t>Speed </a:t>
            </a:r>
            <a:r>
              <a:rPr lang="en-US" sz="2000" dirty="0">
                <a:latin typeface="+mn-lt"/>
              </a:rPr>
              <a:t>: Slow speed due to interpreted language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latin typeface="+mn-lt"/>
              </a:rPr>
              <a:t>Not suitable for Mobile Development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b="1" dirty="0">
                <a:latin typeface="+mn-lt"/>
              </a:rPr>
              <a:t>Memory Consumption: </a:t>
            </a:r>
            <a:r>
              <a:rPr lang="en-US" sz="2000" dirty="0">
                <a:latin typeface="+mn-lt"/>
              </a:rPr>
              <a:t>Due to dynamic typing takes more memory for providing flexibility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b="1" dirty="0">
                <a:latin typeface="+mn-lt"/>
              </a:rPr>
              <a:t>Database Access: </a:t>
            </a:r>
            <a:r>
              <a:rPr lang="en-US" sz="2000" dirty="0">
                <a:latin typeface="+mn-lt"/>
              </a:rPr>
              <a:t>Primitive and underdeveloped structure compared to ODBC or JDBC. Not good to handle complex legacy data in enterprise applications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b="1" i="0" dirty="0">
                <a:effectLst/>
                <a:latin typeface="+mn-lt"/>
              </a:rPr>
              <a:t>Runtime Errors: </a:t>
            </a:r>
            <a:r>
              <a:rPr lang="en-US" sz="2000" dirty="0">
                <a:latin typeface="+mn-lt"/>
              </a:rPr>
              <a:t>Requires more testing and has errors that only show up at runtime because of dynamically typed.</a:t>
            </a:r>
            <a:endParaRPr lang="en-IN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201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emelia template">
  <a:themeElements>
    <a:clrScheme name="Custom 347">
      <a:dk1>
        <a:srgbClr val="073763"/>
      </a:dk1>
      <a:lt1>
        <a:srgbClr val="FFFFFF"/>
      </a:lt1>
      <a:dk2>
        <a:srgbClr val="3F4247"/>
      </a:dk2>
      <a:lt2>
        <a:srgbClr val="CFD9E1"/>
      </a:lt2>
      <a:accent1>
        <a:srgbClr val="6FA8DC"/>
      </a:accent1>
      <a:accent2>
        <a:srgbClr val="0B5394"/>
      </a:accent2>
      <a:accent3>
        <a:srgbClr val="9FC5E8"/>
      </a:accent3>
      <a:accent4>
        <a:srgbClr val="CFD9E1"/>
      </a:accent4>
      <a:accent5>
        <a:srgbClr val="A1EFFF"/>
      </a:accent5>
      <a:accent6>
        <a:srgbClr val="5AB1C9"/>
      </a:accent6>
      <a:hlink>
        <a:srgbClr val="0B539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1CA8BB829C7A42B2F13D1EEEDCE24A" ma:contentTypeVersion="4" ma:contentTypeDescription="Create a new document." ma:contentTypeScope="" ma:versionID="b0ad81dfd15dbe7cc0ad41caae6aaaa4">
  <xsd:schema xmlns:xsd="http://www.w3.org/2001/XMLSchema" xmlns:xs="http://www.w3.org/2001/XMLSchema" xmlns:p="http://schemas.microsoft.com/office/2006/metadata/properties" xmlns:ns2="d0d77eca-fb09-4c91-a0cf-c85fba2eb381" targetNamespace="http://schemas.microsoft.com/office/2006/metadata/properties" ma:root="true" ma:fieldsID="826c0c63b8e20ec6bac7127a3717f26f" ns2:_="">
    <xsd:import namespace="d0d77eca-fb09-4c91-a0cf-c85fba2eb3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d77eca-fb09-4c91-a0cf-c85fba2eb3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9A3504-5380-47E0-B962-8A044C248C1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8BDF0E7-3384-43E9-AEB3-0B0A5C4C4B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7500F2-F483-4568-B852-33AB91349BA6}"/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837</Words>
  <Application>Microsoft Office PowerPoint</Application>
  <PresentationFormat>On-screen Show (16:9)</PresentationFormat>
  <Paragraphs>89</Paragraphs>
  <Slides>31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Aemelia template</vt:lpstr>
      <vt:lpstr>Introduction to Python</vt:lpstr>
      <vt:lpstr>PowerPoint Presentation</vt:lpstr>
      <vt:lpstr>Students will be able to:</vt:lpstr>
      <vt:lpstr>PowerPoint Presentation</vt:lpstr>
      <vt:lpstr>Python</vt:lpstr>
      <vt:lpstr>History</vt:lpstr>
      <vt:lpstr>Features</vt:lpstr>
      <vt:lpstr>Applications</vt:lpstr>
      <vt:lpstr>Issues</vt:lpstr>
      <vt:lpstr>PowerPoint Presentation</vt:lpstr>
      <vt:lpstr>Download</vt:lpstr>
      <vt:lpstr>Download</vt:lpstr>
      <vt:lpstr>Installation</vt:lpstr>
      <vt:lpstr>Installation</vt:lpstr>
      <vt:lpstr>Installation</vt:lpstr>
      <vt:lpstr>Hello World  Program on  Shell</vt:lpstr>
      <vt:lpstr>Hello World  Program on  Sublime Text</vt:lpstr>
      <vt:lpstr>Hello World  Program on  PyCharm</vt:lpstr>
      <vt:lpstr>Hello World  Program on  Spyder</vt:lpstr>
      <vt:lpstr>PowerPoint Presentation</vt:lpstr>
      <vt:lpstr>PowerPoint Presentation</vt:lpstr>
      <vt:lpstr>#Whenever a Python program is called, Python will check, if a compiled version with the .pyc suffix exists and has newer than the file with the .py. If such a file exists, Python will load the byte code.   #If byte code is not present, Python will create the byte code before it starts the execution of the program.    #Execution of a Python program means execution of the byte code on the Python Virtual Machine (PVM).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mrs</dc:creator>
  <cp:lastModifiedBy>Manish Solanki</cp:lastModifiedBy>
  <cp:revision>62</cp:revision>
  <dcterms:modified xsi:type="dcterms:W3CDTF">2023-03-13T05:33:33Z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0x010100C01CA8BB829C7A42B2F13D1EEEDCE24A</vt:lpwstr>
  </property>
</Properties>
</file>